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95" r:id="rId3"/>
    <p:sldId id="296" r:id="rId4"/>
    <p:sldId id="297" r:id="rId5"/>
    <p:sldId id="314" r:id="rId6"/>
    <p:sldId id="300" r:id="rId7"/>
    <p:sldId id="302" r:id="rId8"/>
    <p:sldId id="303" r:id="rId9"/>
    <p:sldId id="305" r:id="rId10"/>
    <p:sldId id="301" r:id="rId11"/>
    <p:sldId id="304" r:id="rId12"/>
    <p:sldId id="306" r:id="rId13"/>
    <p:sldId id="307" r:id="rId14"/>
    <p:sldId id="308" r:id="rId15"/>
    <p:sldId id="309" r:id="rId16"/>
    <p:sldId id="310" r:id="rId17"/>
    <p:sldId id="311" r:id="rId18"/>
    <p:sldId id="317" r:id="rId19"/>
    <p:sldId id="318" r:id="rId20"/>
    <p:sldId id="319" r:id="rId21"/>
    <p:sldId id="321" r:id="rId22"/>
    <p:sldId id="312" r:id="rId23"/>
    <p:sldId id="313" r:id="rId24"/>
    <p:sldId id="270" r:id="rId25"/>
  </p:sldIdLst>
  <p:sldSz cx="9144000" cy="6858000" type="screen4x3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800080"/>
    <a:srgbClr val="99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1C796-06DE-4746-888A-78ADF7A40525}" type="datetimeFigureOut">
              <a:rPr lang="nl-NL" smtClean="0"/>
              <a:pPr/>
              <a:t>5-6-2015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95268-DAF2-45D8-A0EB-606713DD04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25116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0EC70-3960-4E54-9B23-86257F96FFFA}" type="datetimeFigureOut">
              <a:rPr lang="nl-NL" smtClean="0"/>
              <a:pPr/>
              <a:t>5-6-2015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0A0BF-FCA2-4D8F-AB5E-6806E6038D6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0443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0A0BF-FCA2-4D8F-AB5E-6806E6038D69}" type="slidenum">
              <a:rPr lang="nl-NL" smtClean="0"/>
              <a:pPr/>
              <a:t>24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tte tekst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LOGO VNG DEF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6021288"/>
            <a:ext cx="960472" cy="604304"/>
          </a:xfrm>
          <a:prstGeom prst="rect">
            <a:avLst/>
          </a:prstGeom>
        </p:spPr>
      </p:pic>
      <p:sp>
        <p:nvSpPr>
          <p:cNvPr id="11" name="Tijdelijke aanduiding voor titel 1"/>
          <p:cNvSpPr>
            <a:spLocks noGrp="1"/>
          </p:cNvSpPr>
          <p:nvPr>
            <p:ph type="title"/>
          </p:nvPr>
        </p:nvSpPr>
        <p:spPr>
          <a:xfrm>
            <a:off x="497840" y="27463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485128" y="1622306"/>
            <a:ext cx="8201671" cy="3931627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8" name="Tijdelijke aanduiding voor dianumm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49ACEE5-7277-D648-A5F1-8164B69B46F5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1" name="Afbeelding 20" descr="stijl element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7676" y="3878564"/>
            <a:ext cx="2766644" cy="2989596"/>
          </a:xfrm>
          <a:prstGeom prst="rect">
            <a:avLst/>
          </a:prstGeom>
        </p:spPr>
      </p:pic>
      <p:sp>
        <p:nvSpPr>
          <p:cNvPr id="13" name="Tijdelijke aanduiding voor datum 10"/>
          <p:cNvSpPr txBox="1">
            <a:spLocks/>
          </p:cNvSpPr>
          <p:nvPr userDrawn="1"/>
        </p:nvSpPr>
        <p:spPr>
          <a:xfrm>
            <a:off x="1513840" y="6362700"/>
            <a:ext cx="1672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457200" rtl="0" eaLnBrk="1" latinLnBrk="0" hangingPunct="1">
              <a:defRPr sz="900" b="1" kern="1200">
                <a:solidFill>
                  <a:schemeClr val="accent4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4" name="Rechthoek 13"/>
          <p:cNvSpPr/>
          <p:nvPr userDrawn="1"/>
        </p:nvSpPr>
        <p:spPr>
          <a:xfrm>
            <a:off x="611560" y="6021288"/>
            <a:ext cx="3125151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nl-NL" sz="1200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De VNG Vrijwilligersverzekering</a:t>
            </a:r>
            <a:endParaRPr lang="nl-NL" sz="1200" dirty="0"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81747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8618244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De VNG Vrijwilligersverzekering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De VNG Vrijwilligersverzekering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AC4FC-7FC8-4BE3-89D2-3E1868DFE54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stijl element_1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3926"/>
            <a:ext cx="9171710" cy="7019636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755576" y="4421188"/>
            <a:ext cx="7632848" cy="92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nl-NL" sz="2000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nl-NL" sz="2000" dirty="0">
                <a:solidFill>
                  <a:srgbClr val="FFFFFF"/>
                </a:solidFill>
                <a:latin typeface="Arial"/>
                <a:cs typeface="Arial"/>
              </a:rPr>
            </a:br>
            <a:endParaRPr lang="nl-NL" sz="20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90000"/>
              </a:lnSpc>
            </a:pPr>
            <a:r>
              <a:rPr lang="nl-NL" sz="2000" dirty="0">
                <a:solidFill>
                  <a:srgbClr val="FFFFFF"/>
                </a:solidFill>
                <a:latin typeface="Arial"/>
                <a:cs typeface="Arial"/>
              </a:rPr>
              <a:t>John van der </a:t>
            </a:r>
            <a:r>
              <a:rPr lang="nl-NL" sz="2000" dirty="0" err="1">
                <a:solidFill>
                  <a:srgbClr val="FFFFFF"/>
                </a:solidFill>
                <a:latin typeface="Arial"/>
                <a:cs typeface="Arial"/>
              </a:rPr>
              <a:t>Voordt</a:t>
            </a:r>
            <a:r>
              <a:rPr lang="nl-NL" sz="2000" dirty="0">
                <a:solidFill>
                  <a:srgbClr val="FFFFFF"/>
                </a:solidFill>
                <a:latin typeface="Arial"/>
                <a:cs typeface="Arial"/>
              </a:rPr>
              <a:t>, VNG Verzekeringen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457200" y="1200717"/>
            <a:ext cx="8229600" cy="35090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nl-NL" sz="4800" dirty="0" smtClean="0">
                <a:solidFill>
                  <a:srgbClr val="FFFFFF"/>
                </a:solidFill>
              </a:rPr>
              <a:t>De VNG Vrijwilligerspolis</a:t>
            </a:r>
          </a:p>
          <a:p>
            <a:pPr algn="ctr"/>
            <a:endParaRPr lang="nl-NL" dirty="0" smtClean="0">
              <a:solidFill>
                <a:srgbClr val="FFFFFF"/>
              </a:solidFill>
            </a:endParaRPr>
          </a:p>
          <a:p>
            <a:pPr algn="ctr"/>
            <a:r>
              <a:rPr lang="nl-NL" sz="2800" dirty="0">
                <a:solidFill>
                  <a:srgbClr val="FFFFFF"/>
                </a:solidFill>
              </a:rPr>
              <a:t>Een </a:t>
            </a:r>
            <a:r>
              <a:rPr lang="nl-NL" sz="2800" dirty="0" smtClean="0">
                <a:solidFill>
                  <a:srgbClr val="FFFFFF"/>
                </a:solidFill>
              </a:rPr>
              <a:t>andere benadering van het verzekeren van vrijwilligers</a:t>
            </a:r>
            <a:endParaRPr lang="nl-NL" sz="2800" dirty="0">
              <a:solidFill>
                <a:srgbClr val="FFFFFF"/>
              </a:solidFill>
            </a:endParaRPr>
          </a:p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85117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990099"/>
                </a:solidFill>
              </a:rPr>
              <a:t>Ongevallenverzekering voor Vrijwilligers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85128" y="1916832"/>
            <a:ext cx="8201671" cy="3637101"/>
          </a:xfrm>
        </p:spPr>
        <p:txBody>
          <a:bodyPr/>
          <a:lstStyle/>
          <a:p>
            <a:pPr>
              <a:buNone/>
            </a:pPr>
            <a:r>
              <a:rPr lang="nl-NL" dirty="0" smtClean="0"/>
              <a:t>Vrijwilliger loopt letsel op tijdens het vrijwilligerswerk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 Overlijden</a:t>
            </a:r>
          </a:p>
          <a:p>
            <a:r>
              <a:rPr lang="nl-NL" dirty="0" smtClean="0"/>
              <a:t> Invaliditeit </a:t>
            </a:r>
            <a:endParaRPr lang="nl-NL" dirty="0"/>
          </a:p>
        </p:txBody>
      </p:sp>
      <p:pic>
        <p:nvPicPr>
          <p:cNvPr id="4" name="Picture 6" descr="785839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5" y="3024794"/>
            <a:ext cx="2872651" cy="2520281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990099"/>
                </a:solidFill>
              </a:rPr>
              <a:t>VNG Vrijwilligers </a:t>
            </a:r>
            <a:r>
              <a:rPr lang="nl-NL" dirty="0" err="1" smtClean="0">
                <a:solidFill>
                  <a:srgbClr val="990099"/>
                </a:solidFill>
              </a:rPr>
              <a:t>PlusPolis</a:t>
            </a:r>
            <a:endParaRPr lang="nl-NL" dirty="0">
              <a:solidFill>
                <a:srgbClr val="990099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Aansprakelijkheidsverzekering voor Rechtspersonen</a:t>
            </a:r>
          </a:p>
          <a:p>
            <a:r>
              <a:rPr lang="nl-NL" dirty="0" smtClean="0"/>
              <a:t>Bestuurdersaansprakelijkheidsverzekering voor Vrijwilligers</a:t>
            </a:r>
          </a:p>
          <a:p>
            <a:r>
              <a:rPr lang="nl-NL" dirty="0" smtClean="0"/>
              <a:t>Verkeersaansprakelijkheidsverzekering voor Rechtspersonen</a:t>
            </a:r>
          </a:p>
          <a:p>
            <a:r>
              <a:rPr lang="nl-NL" dirty="0" smtClean="0"/>
              <a:t>Rechtsbijstandverzekering voor Vrijwilligers</a:t>
            </a:r>
            <a:endParaRPr lang="nl-NL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990099"/>
                </a:solidFill>
              </a:rPr>
              <a:t>Aansprakelijkheidsverzekering voor Rechtspersonen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85128" y="1916832"/>
            <a:ext cx="8201671" cy="3637101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•"/>
            </a:pPr>
            <a:r>
              <a:rPr lang="nl-NL" dirty="0" smtClean="0"/>
              <a:t>In relatie tot aansprakelijkheid m.b.t. </a:t>
            </a:r>
            <a:r>
              <a:rPr lang="nl-NL" u="sng" dirty="0" smtClean="0">
                <a:solidFill>
                  <a:srgbClr val="990099"/>
                </a:solidFill>
              </a:rPr>
              <a:t>vrijwilligers</a:t>
            </a:r>
            <a:r>
              <a:rPr lang="nl-NL" u="sng" dirty="0" smtClean="0"/>
              <a:t>werk</a:t>
            </a:r>
            <a:r>
              <a:rPr lang="nl-NL" dirty="0" smtClean="0"/>
              <a:t>,  dus bij evenementen en gewone relaties met derden is de aansprakelijkheid </a:t>
            </a:r>
            <a:r>
              <a:rPr lang="nl-NL" u="sng" dirty="0" smtClean="0">
                <a:solidFill>
                  <a:srgbClr val="990099"/>
                </a:solidFill>
              </a:rPr>
              <a:t>niet </a:t>
            </a:r>
            <a:r>
              <a:rPr lang="nl-NL" dirty="0" smtClean="0"/>
              <a:t>verzekerd.</a:t>
            </a:r>
            <a:br>
              <a:rPr lang="nl-NL" dirty="0" smtClean="0"/>
            </a:br>
            <a:endParaRPr lang="nl-NL" dirty="0" smtClean="0"/>
          </a:p>
          <a:p>
            <a:pPr>
              <a:buFontTx/>
              <a:buChar char="•"/>
            </a:pPr>
            <a:r>
              <a:rPr lang="nl-NL" dirty="0" smtClean="0"/>
              <a:t>Advies: eigen aansprakelijkheidsverzekering </a:t>
            </a:r>
            <a:r>
              <a:rPr lang="nl-NL" u="sng" dirty="0" smtClean="0">
                <a:solidFill>
                  <a:srgbClr val="990099"/>
                </a:solidFill>
              </a:rPr>
              <a:t>niet</a:t>
            </a:r>
            <a:r>
              <a:rPr lang="nl-NL" dirty="0" smtClean="0"/>
              <a:t> beëindigen! Denk ook aan een </a:t>
            </a:r>
            <a:r>
              <a:rPr lang="nl-NL" dirty="0" err="1" smtClean="0"/>
              <a:t>verenigings-verzekering</a:t>
            </a:r>
            <a:r>
              <a:rPr lang="nl-NL" dirty="0" smtClean="0"/>
              <a:t>.</a:t>
            </a:r>
          </a:p>
          <a:p>
            <a:endParaRPr lang="nl-NL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990099"/>
                </a:solidFill>
              </a:rPr>
              <a:t/>
            </a:r>
            <a:br>
              <a:rPr lang="nl-NL" b="1" dirty="0" smtClean="0">
                <a:solidFill>
                  <a:srgbClr val="990099"/>
                </a:solidFill>
              </a:rPr>
            </a:br>
            <a:r>
              <a:rPr lang="nl-NL" dirty="0" smtClean="0">
                <a:solidFill>
                  <a:srgbClr val="990099"/>
                </a:solidFill>
              </a:rPr>
              <a:t>Bestuurdersaansprakelijkheid voor Vrijwilligers</a:t>
            </a:r>
            <a:r>
              <a:rPr lang="nl-NL" b="1" dirty="0" smtClean="0">
                <a:solidFill>
                  <a:srgbClr val="990099"/>
                </a:solidFill>
              </a:rPr>
              <a:t/>
            </a:r>
            <a:br>
              <a:rPr lang="nl-NL" b="1" dirty="0" smtClean="0">
                <a:solidFill>
                  <a:srgbClr val="990099"/>
                </a:solidFill>
              </a:rPr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Bestuursfunctie: risico om in privé-vermogen aangesproken te worden.</a:t>
            </a:r>
          </a:p>
          <a:p>
            <a:endParaRPr lang="nl-NL" dirty="0"/>
          </a:p>
        </p:txBody>
      </p:sp>
      <p:pic>
        <p:nvPicPr>
          <p:cNvPr id="4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852738"/>
            <a:ext cx="2663825" cy="2328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471073"/>
                </a:solidFill>
              </a:rPr>
              <a:t/>
            </a:r>
            <a:br>
              <a:rPr lang="nl-NL" dirty="0" smtClean="0">
                <a:solidFill>
                  <a:srgbClr val="471073"/>
                </a:solidFill>
              </a:rPr>
            </a:br>
            <a:r>
              <a:rPr lang="nl-NL" dirty="0" smtClean="0">
                <a:solidFill>
                  <a:srgbClr val="990099"/>
                </a:solidFill>
              </a:rPr>
              <a:t>Verkeersaansprakelijkheidsverzekering</a:t>
            </a:r>
            <a:r>
              <a:rPr lang="nl-NL" u="sng" dirty="0" smtClean="0">
                <a:solidFill>
                  <a:srgbClr val="990099"/>
                </a:solidFill>
              </a:rPr>
              <a:t> </a:t>
            </a:r>
            <a:r>
              <a:rPr lang="nl-NL" dirty="0" smtClean="0">
                <a:solidFill>
                  <a:srgbClr val="990099"/>
                </a:solidFill>
              </a:rPr>
              <a:t>voor Rechtspersonen</a:t>
            </a:r>
            <a:r>
              <a:rPr lang="nl-NL" u="sng" dirty="0" smtClean="0">
                <a:solidFill>
                  <a:srgbClr val="471073"/>
                </a:solidFill>
              </a:rPr>
              <a:t/>
            </a:r>
            <a:br>
              <a:rPr lang="nl-NL" u="sng" dirty="0" smtClean="0">
                <a:solidFill>
                  <a:srgbClr val="471073"/>
                </a:solidFill>
              </a:rPr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nl-NL" sz="2400" dirty="0" smtClean="0"/>
              <a:t>Vrijwilligers die voor hun vrijwilligerswerk met hun eigen auto</a:t>
            </a:r>
          </a:p>
          <a:p>
            <a:pPr>
              <a:lnSpc>
                <a:spcPct val="90000"/>
              </a:lnSpc>
              <a:buNone/>
            </a:pPr>
            <a:r>
              <a:rPr lang="nl-NL" sz="2400" dirty="0" smtClean="0"/>
              <a:t> deelnemen aan het verkeer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None/>
            </a:pPr>
            <a:r>
              <a:rPr lang="nl-NL" sz="2400" dirty="0" smtClean="0"/>
              <a:t>	</a:t>
            </a:r>
            <a:endParaRPr lang="nl-NL" sz="2400" dirty="0"/>
          </a:p>
        </p:txBody>
      </p:sp>
      <p:pic>
        <p:nvPicPr>
          <p:cNvPr id="4" name="Picture 5" descr="ongeluk_1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8071" y="2780929"/>
            <a:ext cx="3492041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dirty="0" smtClean="0">
                <a:solidFill>
                  <a:srgbClr val="990099"/>
                </a:solidFill>
              </a:rPr>
              <a:t>Rechtsbijstandverzekering voor Vrijwilligers</a:t>
            </a:r>
            <a:r>
              <a:rPr lang="nl-NL" b="1" dirty="0" smtClean="0"/>
              <a:t/>
            </a:r>
            <a:br>
              <a:rPr lang="nl-NL" b="1" dirty="0" smtClean="0"/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Voor het verhalen van schade op derden</a:t>
            </a:r>
          </a:p>
          <a:p>
            <a:r>
              <a:rPr lang="nl-NL" dirty="0" smtClean="0"/>
              <a:t>Voor het verlenen van </a:t>
            </a:r>
            <a:r>
              <a:rPr lang="nl-NL" dirty="0" err="1" smtClean="0"/>
              <a:t>STRAFrechtsbijstand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755576" y="2852936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i="1" dirty="0" smtClean="0"/>
              <a:t>Voorbeeld: </a:t>
            </a:r>
          </a:p>
          <a:p>
            <a:r>
              <a:rPr lang="nl-NL" dirty="0" smtClean="0"/>
              <a:t>Gerard gaat 1x per jaar met een kerkelijke organisatie    kerststukjes brengen. Hij wordt aangereden door een ander </a:t>
            </a:r>
            <a:br>
              <a:rPr lang="nl-NL" dirty="0" smtClean="0"/>
            </a:br>
            <a:r>
              <a:rPr lang="nl-NL" dirty="0" smtClean="0"/>
              <a:t>voertuig (schuldige) en wil de </a:t>
            </a:r>
            <a:r>
              <a:rPr lang="nl-NL" b="1" dirty="0" smtClean="0"/>
              <a:t>schade verhalen</a:t>
            </a:r>
            <a:r>
              <a:rPr lang="nl-NL" dirty="0" smtClean="0"/>
              <a:t> op de   tegenpartij.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990099"/>
                </a:solidFill>
              </a:rPr>
              <a:t>Waarom de VNG Vrijwilligersverzekering?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Char char="•"/>
            </a:pPr>
            <a:endParaRPr lang="nl-NL" dirty="0" smtClean="0"/>
          </a:p>
          <a:p>
            <a:pPr>
              <a:buFontTx/>
              <a:buChar char="•"/>
            </a:pPr>
            <a:r>
              <a:rPr lang="nl-NL" dirty="0" smtClean="0"/>
              <a:t>AVP biedt niet altijd en voldoende dekking voor vrijwilligerswerk</a:t>
            </a:r>
          </a:p>
          <a:p>
            <a:pPr>
              <a:buFontTx/>
              <a:buChar char="•"/>
            </a:pPr>
            <a:r>
              <a:rPr lang="nl-NL" dirty="0" smtClean="0"/>
              <a:t>Vrijwilliger kan niet altijd terugvallen op de aansprakelijkheidsverzekering van de organisatie waarvoor hij/zij vrijwilligerswerk verricht.</a:t>
            </a:r>
          </a:p>
          <a:p>
            <a:pPr>
              <a:buFontTx/>
              <a:buChar char="•"/>
            </a:pPr>
            <a:r>
              <a:rPr lang="nl-NL" dirty="0" smtClean="0"/>
              <a:t>Niet iedere organisatie heeft een aansprakelijkheidsverzekering</a:t>
            </a:r>
          </a:p>
          <a:p>
            <a:pPr>
              <a:buFontTx/>
              <a:buChar char="•"/>
            </a:pPr>
            <a:r>
              <a:rPr lang="nl-NL" dirty="0" smtClean="0"/>
              <a:t>Niet elke organisatie waarvoor de vrijwilliger een bestuursfunctie verricht heeft een bestuurdersaansprakelijkheidsverzekering.</a:t>
            </a:r>
          </a:p>
          <a:p>
            <a:pPr>
              <a:buFontTx/>
              <a:buChar char="•"/>
            </a:pPr>
            <a:r>
              <a:rPr lang="nl-NL" dirty="0" smtClean="0"/>
              <a:t>Niet elke organisatie heeft een ongevallenverzekering voor vrijwilligers</a:t>
            </a:r>
          </a:p>
          <a:p>
            <a:pPr>
              <a:buFontTx/>
              <a:buChar char="•"/>
            </a:pPr>
            <a:r>
              <a:rPr lang="nl-NL" dirty="0" smtClean="0"/>
              <a:t>Niet iedere organisatie heeft een rechtsbijstandverzekering voor vrijwilligers</a:t>
            </a:r>
          </a:p>
          <a:p>
            <a:endParaRPr lang="nl-NL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990099"/>
                </a:solidFill>
              </a:rPr>
              <a:t>Voor wie geldt de verzekering?</a:t>
            </a:r>
            <a:endParaRPr lang="nl-NL" dirty="0">
              <a:solidFill>
                <a:srgbClr val="990099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dirty="0" smtClean="0"/>
              <a:t>“Vrijwilliger is degene die in enig </a:t>
            </a:r>
            <a:r>
              <a:rPr lang="nl-NL" b="1" dirty="0" smtClean="0">
                <a:solidFill>
                  <a:srgbClr val="990099"/>
                </a:solidFill>
              </a:rPr>
              <a:t>organisatorisch</a:t>
            </a:r>
            <a:r>
              <a:rPr lang="nl-NL" dirty="0" smtClean="0"/>
              <a:t> verband </a:t>
            </a:r>
            <a:r>
              <a:rPr lang="nl-NL" b="1" dirty="0" smtClean="0">
                <a:solidFill>
                  <a:srgbClr val="990099"/>
                </a:solidFill>
              </a:rPr>
              <a:t>onverplicht</a:t>
            </a:r>
            <a:r>
              <a:rPr lang="nl-NL" dirty="0" smtClean="0">
                <a:solidFill>
                  <a:srgbClr val="990099"/>
                </a:solidFill>
              </a:rPr>
              <a:t> en </a:t>
            </a:r>
            <a:r>
              <a:rPr lang="nl-NL" b="1" dirty="0" smtClean="0">
                <a:solidFill>
                  <a:srgbClr val="990099"/>
                </a:solidFill>
              </a:rPr>
              <a:t>onbetaald</a:t>
            </a:r>
            <a:r>
              <a:rPr lang="nl-NL" dirty="0" smtClean="0">
                <a:solidFill>
                  <a:srgbClr val="990099"/>
                </a:solidFill>
              </a:rPr>
              <a:t> </a:t>
            </a:r>
            <a:r>
              <a:rPr lang="nl-NL" dirty="0" smtClean="0"/>
              <a:t>werkzaamheden verricht </a:t>
            </a:r>
            <a:r>
              <a:rPr lang="nl-NL" b="1" dirty="0" smtClean="0">
                <a:solidFill>
                  <a:srgbClr val="990099"/>
                </a:solidFill>
              </a:rPr>
              <a:t>ten behoeve van anderen en/of de samenleving</a:t>
            </a:r>
            <a:r>
              <a:rPr lang="nl-NL" dirty="0" smtClean="0">
                <a:solidFill>
                  <a:srgbClr val="990099"/>
                </a:solidFill>
              </a:rPr>
              <a:t> </a:t>
            </a:r>
            <a:r>
              <a:rPr lang="nl-NL" dirty="0" smtClean="0"/>
              <a:t>waarbij een </a:t>
            </a:r>
            <a:r>
              <a:rPr lang="nl-NL" b="1" dirty="0" smtClean="0">
                <a:solidFill>
                  <a:srgbClr val="990099"/>
                </a:solidFill>
              </a:rPr>
              <a:t>maatschappelijk belang </a:t>
            </a:r>
            <a:r>
              <a:rPr lang="nl-NL" dirty="0" smtClean="0"/>
              <a:t>wordt gediend.”</a:t>
            </a:r>
          </a:p>
          <a:p>
            <a:endParaRPr lang="nl-NL" dirty="0" smtClean="0"/>
          </a:p>
          <a:p>
            <a:r>
              <a:rPr lang="nl-NL" b="1" dirty="0" smtClean="0"/>
              <a:t>Géén leeftijdsgrens!</a:t>
            </a:r>
          </a:p>
          <a:p>
            <a:r>
              <a:rPr lang="nl-NL" b="1" dirty="0" smtClean="0"/>
              <a:t>Aanmelding niet nodig!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990099"/>
                </a:solidFill>
              </a:rPr>
              <a:t>Voor wie geldt de verzekering niet?</a:t>
            </a:r>
            <a:endParaRPr lang="nl-NL" dirty="0">
              <a:solidFill>
                <a:srgbClr val="990099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85128" y="1916832"/>
            <a:ext cx="8201671" cy="3637101"/>
          </a:xfrm>
        </p:spPr>
        <p:txBody>
          <a:bodyPr>
            <a:normAutofit/>
          </a:bodyPr>
          <a:lstStyle/>
          <a:p>
            <a:r>
              <a:rPr lang="nl-NL" dirty="0" smtClean="0"/>
              <a:t>Vrijwilligers van de Politie</a:t>
            </a:r>
          </a:p>
          <a:p>
            <a:r>
              <a:rPr lang="nl-NL" dirty="0" smtClean="0"/>
              <a:t>Vrijwilligers van de Brandweer</a:t>
            </a:r>
          </a:p>
          <a:p>
            <a:r>
              <a:rPr lang="nl-NL" dirty="0" smtClean="0"/>
              <a:t>Uitkeringsgerechtigden die in het kader van een tegenprestatie vrijwilligerswerk verrichten</a:t>
            </a:r>
          </a:p>
          <a:p>
            <a:endParaRPr lang="nl-NL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7840" y="274638"/>
            <a:ext cx="8229600" cy="2506290"/>
          </a:xfrm>
        </p:spPr>
        <p:txBody>
          <a:bodyPr>
            <a:noAutofit/>
          </a:bodyPr>
          <a:lstStyle/>
          <a:p>
            <a:pPr algn="l"/>
            <a:r>
              <a:rPr lang="nl-NL" sz="3200" dirty="0" smtClean="0">
                <a:solidFill>
                  <a:srgbClr val="990099"/>
                </a:solidFill>
              </a:rPr>
              <a:t>Voor uitkeringsgerechtigden die een tegenprestatie leveren geldt de verzekering niet? Wat dan?</a:t>
            </a:r>
            <a:endParaRPr lang="nl-NL" sz="3200" dirty="0">
              <a:solidFill>
                <a:srgbClr val="990099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85128" y="2492896"/>
            <a:ext cx="8201671" cy="3061037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Organisaties die gebruik maken van een dergelijke ‘vrijwilliger’ kunnen geen beroep doen op de vrijwilligersverzekering voor deze persoon.</a:t>
            </a:r>
          </a:p>
          <a:p>
            <a:r>
              <a:rPr lang="nl-NL" dirty="0" smtClean="0"/>
              <a:t>Hoe dan wel?</a:t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9197833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990099"/>
                </a:solidFill>
              </a:rPr>
              <a:t>Aanleiding</a:t>
            </a:r>
            <a:endParaRPr lang="nl-NL" dirty="0">
              <a:solidFill>
                <a:srgbClr val="990099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Char char="•"/>
              <a:tabLst>
                <a:tab pos="663575" algn="l"/>
                <a:tab pos="4379913" algn="l"/>
              </a:tabLst>
            </a:pPr>
            <a:r>
              <a:rPr lang="nl-NL" dirty="0" smtClean="0"/>
              <a:t>Wet maatschappelijke ondersteuning</a:t>
            </a:r>
          </a:p>
          <a:p>
            <a:pPr>
              <a:spcBef>
                <a:spcPct val="50000"/>
              </a:spcBef>
              <a:buFontTx/>
              <a:buChar char="•"/>
              <a:tabLst>
                <a:tab pos="663575" algn="l"/>
                <a:tab pos="4379913" algn="l"/>
              </a:tabLst>
            </a:pPr>
            <a:r>
              <a:rPr lang="nl-NL" dirty="0" smtClean="0"/>
              <a:t>Vrijwilligers onmisbaar in samenleving</a:t>
            </a:r>
          </a:p>
          <a:p>
            <a:pPr>
              <a:spcBef>
                <a:spcPct val="50000"/>
              </a:spcBef>
              <a:buFontTx/>
              <a:buChar char="•"/>
              <a:tabLst>
                <a:tab pos="663575" algn="l"/>
                <a:tab pos="4379913" algn="l"/>
              </a:tabLst>
            </a:pPr>
            <a:r>
              <a:rPr lang="nl-NL" dirty="0" smtClean="0"/>
              <a:t>Vrijwilligerswerk is niet zonder risico</a:t>
            </a:r>
          </a:p>
          <a:p>
            <a:pPr>
              <a:spcBef>
                <a:spcPct val="50000"/>
              </a:spcBef>
              <a:buFontTx/>
              <a:buChar char="•"/>
              <a:tabLst>
                <a:tab pos="663575" algn="l"/>
                <a:tab pos="4379913" algn="l"/>
              </a:tabLst>
            </a:pPr>
            <a:r>
              <a:rPr lang="nl-NL" dirty="0" smtClean="0"/>
              <a:t>Risico’s niet altijd goed afgedekt</a:t>
            </a:r>
          </a:p>
          <a:p>
            <a:endParaRPr lang="nl-NL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7840" y="274638"/>
            <a:ext cx="8229600" cy="1570186"/>
          </a:xfrm>
        </p:spPr>
        <p:txBody>
          <a:bodyPr>
            <a:noAutofit/>
          </a:bodyPr>
          <a:lstStyle/>
          <a:p>
            <a:pPr algn="l"/>
            <a:r>
              <a:rPr lang="nl-NL" sz="3200" dirty="0" smtClean="0">
                <a:solidFill>
                  <a:srgbClr val="990099"/>
                </a:solidFill>
              </a:rPr>
              <a:t>De </a:t>
            </a:r>
            <a:r>
              <a:rPr lang="nl-NL" sz="3200" dirty="0" err="1" smtClean="0">
                <a:solidFill>
                  <a:srgbClr val="990099"/>
                </a:solidFill>
              </a:rPr>
              <a:t>PraktijkErvaringplekPolis</a:t>
            </a:r>
            <a:r>
              <a:rPr lang="nl-NL" sz="3200" dirty="0" smtClean="0">
                <a:solidFill>
                  <a:srgbClr val="990099"/>
                </a:solidFill>
              </a:rPr>
              <a:t> (Pep)</a:t>
            </a:r>
            <a:endParaRPr lang="nl-NL" sz="3200" dirty="0">
              <a:solidFill>
                <a:srgbClr val="990099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67544" y="1412776"/>
            <a:ext cx="8201671" cy="3853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nl-NL" altLang="nl-NL" sz="2400" dirty="0"/>
              <a:t>Gemeente (sociale dienst) stimuleert bijstandscliënt om aan de slag te gaan, onder andere door een </a:t>
            </a:r>
            <a:r>
              <a:rPr lang="nl-NL" altLang="nl-NL" sz="2400" dirty="0" err="1"/>
              <a:t>Praktijkervaringplek</a:t>
            </a:r>
            <a:r>
              <a:rPr lang="nl-NL" altLang="nl-NL" sz="2400" dirty="0"/>
              <a:t>. </a:t>
            </a:r>
            <a:r>
              <a:rPr lang="nl-NL" altLang="nl-NL" sz="2400" dirty="0" smtClean="0"/>
              <a:t/>
            </a:r>
            <a:br>
              <a:rPr lang="nl-NL" altLang="nl-NL" sz="2400" dirty="0" smtClean="0"/>
            </a:br>
            <a:endParaRPr lang="nl-NL" altLang="nl-NL" sz="2400" dirty="0"/>
          </a:p>
          <a:p>
            <a:pPr>
              <a:lnSpc>
                <a:spcPct val="90000"/>
              </a:lnSpc>
            </a:pPr>
            <a:r>
              <a:rPr lang="nl-NL" altLang="nl-NL" sz="2400" dirty="0"/>
              <a:t>Een </a:t>
            </a:r>
            <a:r>
              <a:rPr lang="nl-NL" altLang="nl-NL" sz="2400" dirty="0" err="1"/>
              <a:t>praktijkervaringplek</a:t>
            </a:r>
            <a:r>
              <a:rPr lang="nl-NL" altLang="nl-NL" sz="2400" dirty="0"/>
              <a:t> is bedoeld om te integreren in het arbeidsproces en de doorstroom naar een reguliere baan te bevorderen. Bijstandscliënt heeft na </a:t>
            </a:r>
            <a:r>
              <a:rPr lang="nl-NL" altLang="nl-NL" sz="2400" dirty="0" err="1"/>
              <a:t>praktijkervaringplek</a:t>
            </a:r>
            <a:r>
              <a:rPr lang="nl-NL" altLang="nl-NL" sz="2400" dirty="0"/>
              <a:t> 5 maal meer kans op doorstroom naar reguliere baan. Er zijn echter te weinig </a:t>
            </a:r>
            <a:r>
              <a:rPr lang="nl-NL" altLang="nl-NL" sz="2400" dirty="0" err="1"/>
              <a:t>praktijkervaringplekken</a:t>
            </a:r>
            <a:r>
              <a:rPr lang="nl-NL" altLang="nl-NL" sz="2400" dirty="0" smtClean="0"/>
              <a:t>!</a:t>
            </a:r>
            <a:br>
              <a:rPr lang="nl-NL" altLang="nl-NL" sz="2400" dirty="0" smtClean="0"/>
            </a:br>
            <a:endParaRPr lang="nl-NL" altLang="nl-NL" sz="2400" dirty="0" smtClean="0"/>
          </a:p>
          <a:p>
            <a:pPr>
              <a:lnSpc>
                <a:spcPct val="90000"/>
              </a:lnSpc>
            </a:pPr>
            <a:r>
              <a:rPr lang="nl-NL" altLang="nl-NL" sz="2400" dirty="0" smtClean="0"/>
              <a:t>Vrijwilligersorganisaties hebben vaak geen werkgevers aansprakelijkheidsverzekering.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xmlns="" val="264154229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7840" y="274638"/>
            <a:ext cx="8229600" cy="1570186"/>
          </a:xfrm>
        </p:spPr>
        <p:txBody>
          <a:bodyPr>
            <a:noAutofit/>
          </a:bodyPr>
          <a:lstStyle/>
          <a:p>
            <a:pPr algn="l"/>
            <a:r>
              <a:rPr lang="nl-NL" sz="3200" dirty="0" smtClean="0">
                <a:solidFill>
                  <a:srgbClr val="990099"/>
                </a:solidFill>
              </a:rPr>
              <a:t>De </a:t>
            </a:r>
            <a:r>
              <a:rPr lang="nl-NL" sz="3200" dirty="0" err="1" smtClean="0">
                <a:solidFill>
                  <a:srgbClr val="990099"/>
                </a:solidFill>
              </a:rPr>
              <a:t>PraktijkErvaringplekPolis</a:t>
            </a:r>
            <a:r>
              <a:rPr lang="nl-NL" sz="3200" dirty="0" smtClean="0">
                <a:solidFill>
                  <a:srgbClr val="990099"/>
                </a:solidFill>
              </a:rPr>
              <a:t> (Pep)</a:t>
            </a:r>
            <a:endParaRPr lang="nl-NL" sz="3200" dirty="0">
              <a:solidFill>
                <a:srgbClr val="990099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85128" y="1700808"/>
            <a:ext cx="8201671" cy="38531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nl-NL" sz="2800" dirty="0" smtClean="0"/>
              <a:t>Deze polis is bij uitstek geschikt voor diegenen die vanuit een uitkeringssituatie een tegenprestatie leveren.</a:t>
            </a:r>
          </a:p>
          <a:p>
            <a:pPr>
              <a:lnSpc>
                <a:spcPct val="90000"/>
              </a:lnSpc>
            </a:pPr>
            <a:r>
              <a:rPr lang="nl-NL" sz="2800" dirty="0" smtClean="0"/>
              <a:t>De ‘tegenprestant’ is immers géén vrijwilliger en valt dus onder het werkgeversrisico van de organisatie waarvoor een tegenprestatie wordt geleverd.</a:t>
            </a:r>
          </a:p>
          <a:p>
            <a:pPr>
              <a:lnSpc>
                <a:spcPct val="90000"/>
              </a:lnSpc>
            </a:pPr>
            <a:r>
              <a:rPr lang="nl-NL" sz="3000" dirty="0"/>
              <a:t>Aanbod bestaat uit een </a:t>
            </a:r>
            <a:r>
              <a:rPr lang="nl-NL" sz="3000" dirty="0" smtClean="0"/>
              <a:t>verzekeringspakket met:</a:t>
            </a:r>
            <a:r>
              <a:rPr lang="nl-NL" sz="3000" dirty="0"/>
              <a:t/>
            </a:r>
            <a:br>
              <a:rPr lang="nl-NL" sz="3000" dirty="0"/>
            </a:br>
            <a:r>
              <a:rPr lang="nl-NL" sz="3000" dirty="0" smtClean="0"/>
              <a:t>- </a:t>
            </a:r>
            <a:r>
              <a:rPr lang="nl-NL" sz="3000" dirty="0"/>
              <a:t>Aansprakelijkheidsverzekering</a:t>
            </a:r>
            <a:br>
              <a:rPr lang="nl-NL" sz="3000" dirty="0"/>
            </a:br>
            <a:r>
              <a:rPr lang="nl-NL" sz="3000" dirty="0"/>
              <a:t>- Ongevallenverzekering</a:t>
            </a:r>
            <a:br>
              <a:rPr lang="nl-NL" sz="3000" dirty="0"/>
            </a:br>
            <a:r>
              <a:rPr lang="nl-NL" sz="3000" dirty="0"/>
              <a:t>- </a:t>
            </a:r>
            <a:r>
              <a:rPr lang="nl-NL" sz="3000" dirty="0" smtClean="0"/>
              <a:t>WABM (verkeersdeelnameverzekering)</a:t>
            </a:r>
            <a:endParaRPr lang="nl-NL" sz="3000" dirty="0"/>
          </a:p>
          <a:p>
            <a:pPr>
              <a:lnSpc>
                <a:spcPct val="90000"/>
              </a:lnSpc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02130943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990099"/>
                </a:solidFill>
              </a:rPr>
              <a:t>Verbeteringen vrijwilligerspolis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201671" cy="4213165"/>
          </a:xfrm>
        </p:spPr>
        <p:txBody>
          <a:bodyPr>
            <a:normAutofit/>
          </a:bodyPr>
          <a:lstStyle/>
          <a:p>
            <a:r>
              <a:rPr lang="nl-NL" sz="2400" dirty="0" smtClean="0"/>
              <a:t>Mantelzorgers ook verzekerd voor de  Ongevallenverzekering </a:t>
            </a:r>
            <a:br>
              <a:rPr lang="nl-NL" sz="2400" dirty="0" smtClean="0"/>
            </a:br>
            <a:r>
              <a:rPr lang="nl-NL" sz="2400" dirty="0" smtClean="0"/>
              <a:t>en de Persoonlijke eigendommenverzekering</a:t>
            </a:r>
          </a:p>
          <a:p>
            <a:r>
              <a:rPr lang="nl-NL" sz="2400" dirty="0" smtClean="0"/>
              <a:t>Vrijwilligers van een verzekerde gemeente zijn altijd verzekerd</a:t>
            </a:r>
          </a:p>
          <a:p>
            <a:r>
              <a:rPr lang="en-US" sz="2400" dirty="0" smtClean="0"/>
              <a:t>-  de </a:t>
            </a:r>
            <a:r>
              <a:rPr lang="en-US" sz="2400" dirty="0" err="1" smtClean="0"/>
              <a:t>maatschappelijk</a:t>
            </a:r>
            <a:r>
              <a:rPr lang="en-US" sz="2400" dirty="0" smtClean="0"/>
              <a:t> </a:t>
            </a:r>
            <a:r>
              <a:rPr lang="en-US" sz="2400" dirty="0" err="1" smtClean="0"/>
              <a:t>stagiair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prstClr val="black"/>
                </a:solidFill>
              </a:rPr>
              <a:t>is </a:t>
            </a:r>
            <a:r>
              <a:rPr lang="en-US" sz="2400" dirty="0" err="1" smtClean="0"/>
              <a:t>volledig</a:t>
            </a:r>
            <a:r>
              <a:rPr lang="en-US" sz="2400" dirty="0" smtClean="0"/>
              <a:t> </a:t>
            </a:r>
            <a:r>
              <a:rPr lang="en-US" sz="2400" dirty="0" err="1" smtClean="0"/>
              <a:t>verzekerd</a:t>
            </a:r>
            <a:r>
              <a:rPr lang="en-US" sz="2400" dirty="0" smtClean="0"/>
              <a:t>!</a:t>
            </a:r>
            <a:br>
              <a:rPr lang="en-US" sz="2400" dirty="0" smtClean="0"/>
            </a:br>
            <a:r>
              <a:rPr lang="en-US" sz="2400" dirty="0" smtClean="0"/>
              <a:t>-  </a:t>
            </a:r>
            <a:r>
              <a:rPr lang="nl-NL" sz="2400" dirty="0" smtClean="0"/>
              <a:t>de premie </a:t>
            </a:r>
            <a:r>
              <a:rPr lang="en-US" sz="2400" dirty="0">
                <a:solidFill>
                  <a:prstClr val="black"/>
                </a:solidFill>
              </a:rPr>
              <a:t>is </a:t>
            </a:r>
            <a:r>
              <a:rPr lang="nl-NL" sz="2400" dirty="0" smtClean="0"/>
              <a:t>meerdere malen verlaagd</a:t>
            </a:r>
            <a:br>
              <a:rPr lang="nl-NL" sz="2400" dirty="0" smtClean="0"/>
            </a:br>
            <a:r>
              <a:rPr lang="nl-NL" sz="2400" dirty="0" smtClean="0"/>
              <a:t>-  de eigen risico’s </a:t>
            </a:r>
            <a:r>
              <a:rPr lang="nl-NL" sz="2400" dirty="0">
                <a:solidFill>
                  <a:prstClr val="black"/>
                </a:solidFill>
              </a:rPr>
              <a:t>zijn </a:t>
            </a:r>
            <a:r>
              <a:rPr lang="nl-NL" sz="2400" dirty="0" smtClean="0"/>
              <a:t>afgeschaft</a:t>
            </a:r>
          </a:p>
          <a:p>
            <a:pPr lvl="0"/>
            <a:r>
              <a:rPr lang="nl-NL" sz="2600" dirty="0" smtClean="0">
                <a:solidFill>
                  <a:prstClr val="black"/>
                </a:solidFill>
              </a:rPr>
              <a:t>de </a:t>
            </a:r>
            <a:r>
              <a:rPr lang="nl-NL" sz="2600" dirty="0">
                <a:solidFill>
                  <a:prstClr val="black"/>
                </a:solidFill>
              </a:rPr>
              <a:t>buitenlanddekking is </a:t>
            </a:r>
            <a:r>
              <a:rPr lang="nl-NL" sz="2600" dirty="0" smtClean="0">
                <a:solidFill>
                  <a:prstClr val="black"/>
                </a:solidFill>
              </a:rPr>
              <a:t>expliciet opgenomen</a:t>
            </a:r>
          </a:p>
          <a:p>
            <a:pPr lvl="0"/>
            <a:r>
              <a:rPr lang="nl-NL" sz="2600" dirty="0" smtClean="0">
                <a:solidFill>
                  <a:prstClr val="black"/>
                </a:solidFill>
              </a:rPr>
              <a:t>inzittenden zijn verzekerd </a:t>
            </a:r>
            <a:r>
              <a:rPr lang="nl-NL" sz="2600" dirty="0">
                <a:solidFill>
                  <a:prstClr val="black"/>
                </a:solidFill>
              </a:rPr>
              <a:t>zoals de vrijwilliger</a:t>
            </a:r>
            <a:br>
              <a:rPr lang="nl-NL" sz="2600" dirty="0">
                <a:solidFill>
                  <a:prstClr val="black"/>
                </a:solidFill>
              </a:rPr>
            </a:br>
            <a:r>
              <a:rPr lang="nl-NL" sz="2600" dirty="0">
                <a:solidFill>
                  <a:prstClr val="black"/>
                </a:solidFill>
              </a:rPr>
              <a:t>  voor ongevallen en overlijden.</a:t>
            </a:r>
          </a:p>
          <a:p>
            <a:endParaRPr lang="nl-NL" sz="2400" dirty="0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990099"/>
                </a:solidFill>
              </a:rPr>
              <a:t>Schade en dan?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nl-NL" dirty="0" smtClean="0"/>
              <a:t>Vrijwilliger (of organisatie) meldt schade bij gemeente via (digitaal) schadeformulier</a:t>
            </a:r>
          </a:p>
          <a:p>
            <a:pPr>
              <a:buFontTx/>
              <a:buChar char="•"/>
            </a:pPr>
            <a:r>
              <a:rPr lang="nl-NL" dirty="0" smtClean="0"/>
              <a:t>Gemeente meldt schade bij Centraal Beheer </a:t>
            </a:r>
            <a:r>
              <a:rPr lang="nl-NL" dirty="0" err="1" smtClean="0"/>
              <a:t>Achmea</a:t>
            </a:r>
            <a:r>
              <a:rPr lang="nl-NL" dirty="0" smtClean="0"/>
              <a:t>.</a:t>
            </a:r>
          </a:p>
          <a:p>
            <a:pPr>
              <a:buFontTx/>
              <a:buChar char="•"/>
            </a:pPr>
            <a:r>
              <a:rPr lang="nl-NL" dirty="0" smtClean="0"/>
              <a:t>Centraal Beheer </a:t>
            </a:r>
            <a:r>
              <a:rPr lang="nl-NL" dirty="0" err="1" smtClean="0"/>
              <a:t>Achmea</a:t>
            </a:r>
            <a:r>
              <a:rPr lang="nl-NL" dirty="0" smtClean="0"/>
              <a:t> wikkelt schade af met benadeelde</a:t>
            </a:r>
          </a:p>
          <a:p>
            <a:pPr>
              <a:buFontTx/>
              <a:buChar char="•"/>
            </a:pPr>
            <a:r>
              <a:rPr lang="nl-NL" dirty="0" smtClean="0"/>
              <a:t>De gemeente wordt op de hoogte gehouden van de afwikkeling van de schade</a:t>
            </a:r>
          </a:p>
          <a:p>
            <a:endParaRPr lang="nl-NL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660066"/>
                </a:solidFill>
              </a:rPr>
              <a:t>Vragen?</a:t>
            </a:r>
            <a:endParaRPr lang="nl-NL" dirty="0">
              <a:solidFill>
                <a:srgbClr val="660066"/>
              </a:solidFill>
            </a:endParaRP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4427984" y="1622307"/>
            <a:ext cx="432048" cy="2094725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653727" y="2420687"/>
            <a:ext cx="45719" cy="18127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nl-NL" sz="8500" dirty="0">
              <a:solidFill>
                <a:srgbClr val="7A3E7F"/>
              </a:solidFill>
            </a:endParaRPr>
          </a:p>
        </p:txBody>
      </p:sp>
      <p:pic>
        <p:nvPicPr>
          <p:cNvPr id="12" name="Picture 3" descr="bxw4o4yi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635896" y="1412776"/>
            <a:ext cx="2084387" cy="3802380"/>
          </a:xfrm>
          <a:prstGeom prst="rect">
            <a:avLst/>
          </a:prstGeom>
          <a:noFill/>
        </p:spPr>
      </p:pic>
      <p:sp>
        <p:nvSpPr>
          <p:cNvPr id="6" name="PIJL-RECHTS 5"/>
          <p:cNvSpPr/>
          <p:nvPr/>
        </p:nvSpPr>
        <p:spPr>
          <a:xfrm>
            <a:off x="6084168" y="2636912"/>
            <a:ext cx="5760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948264" y="2420888"/>
            <a:ext cx="151216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6948264" y="2528900"/>
            <a:ext cx="144016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l-NL" dirty="0" err="1" smtClean="0"/>
              <a:t>VNGV.NL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872736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000" dirty="0" smtClean="0">
                <a:solidFill>
                  <a:srgbClr val="990099"/>
                </a:solidFill>
              </a:rPr>
              <a:t>Uw gemeente ondersteunt vrijwilligers </a:t>
            </a:r>
            <a:br>
              <a:rPr lang="nl-NL" sz="4000" dirty="0" smtClean="0">
                <a:solidFill>
                  <a:srgbClr val="990099"/>
                </a:solidFill>
              </a:rPr>
            </a:br>
            <a:r>
              <a:rPr lang="nl-NL" sz="4000" dirty="0" smtClean="0">
                <a:solidFill>
                  <a:srgbClr val="990099"/>
                </a:solidFill>
              </a:rPr>
              <a:t>omdat:</a:t>
            </a:r>
            <a:endParaRPr lang="nl-NL" sz="4000" dirty="0">
              <a:solidFill>
                <a:srgbClr val="990099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 “Zonder vrijwilligers is er voor veel sociale verbanden, zoals sportclubs, buurtverenigingen, kerken en scholen geen toekomst.”</a:t>
            </a:r>
          </a:p>
          <a:p>
            <a:r>
              <a:rPr lang="nl-NL" dirty="0" smtClean="0"/>
              <a:t>“Het belang van vrijwilligerswerk zal de komende jaren verder toenemen.”</a:t>
            </a:r>
          </a:p>
          <a:p>
            <a:endParaRPr lang="nl-NL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990099"/>
                </a:solidFill>
              </a:rPr>
              <a:t>De totstandkoming</a:t>
            </a:r>
            <a:endParaRPr lang="nl-NL" dirty="0">
              <a:solidFill>
                <a:srgbClr val="990099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nl-NL" sz="2800" dirty="0" smtClean="0"/>
              <a:t>De Rijksoverheid maakte in 2008 structureel geld vrij voor het verzekeren van alle vrijwilligers in Nederland.</a:t>
            </a:r>
          </a:p>
          <a:p>
            <a:r>
              <a:rPr lang="nl-NL" sz="2800" dirty="0" smtClean="0"/>
              <a:t>VNG Verzekeringen ging op zoek naar de mooiste, beste en meest passende oplossing voor de vrijwilligersverzekering en kwam daarvoor bij Centraal Beheer </a:t>
            </a:r>
            <a:r>
              <a:rPr lang="nl-NL" sz="2800" dirty="0" err="1" smtClean="0"/>
              <a:t>Achmea</a:t>
            </a:r>
            <a:r>
              <a:rPr lang="nl-NL" sz="2800" dirty="0" smtClean="0"/>
              <a:t>.</a:t>
            </a:r>
          </a:p>
          <a:p>
            <a:r>
              <a:rPr lang="nl-NL" sz="2800" dirty="0" smtClean="0"/>
              <a:t>Het resultaat:</a:t>
            </a:r>
            <a:br>
              <a:rPr lang="nl-NL" sz="2800" dirty="0" smtClean="0"/>
            </a:br>
            <a:r>
              <a:rPr lang="nl-NL" sz="2800" dirty="0" smtClean="0"/>
              <a:t>De ‘geboorte’ van de VNG Vrijwilligersverzekering.</a:t>
            </a:r>
            <a:endParaRPr lang="nl-NL" sz="28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990099"/>
                </a:solidFill>
              </a:rPr>
              <a:t>Uitgangspunt VNG Vrijwilligerspolis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nl-NL" i="1" dirty="0" smtClean="0"/>
              <a:t>Vrijwilliger mag niet in de kou staan!</a:t>
            </a:r>
          </a:p>
          <a:p>
            <a:endParaRPr lang="nl-NL" dirty="0"/>
          </a:p>
        </p:txBody>
      </p:sp>
      <p:pic>
        <p:nvPicPr>
          <p:cNvPr id="4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2708275"/>
            <a:ext cx="2246312" cy="2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990099"/>
                </a:solidFill>
              </a:rPr>
              <a:t>Risico’s van vrijwilligerswerk (algemeen)</a:t>
            </a:r>
            <a:endParaRPr lang="nl-NL" dirty="0">
              <a:solidFill>
                <a:srgbClr val="990099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•"/>
            </a:pPr>
            <a:r>
              <a:rPr lang="nl-NL" dirty="0" smtClean="0"/>
              <a:t>Vrijwilliger loopt letsel op tijdens het vrijwilligerswerk</a:t>
            </a:r>
          </a:p>
          <a:p>
            <a:pPr>
              <a:buFontTx/>
              <a:buChar char="•"/>
            </a:pPr>
            <a:r>
              <a:rPr lang="nl-NL" dirty="0" smtClean="0"/>
              <a:t>Vrijwilliger brengt schade toe aan derden</a:t>
            </a:r>
          </a:p>
          <a:p>
            <a:pPr>
              <a:buFontTx/>
              <a:buChar char="•"/>
            </a:pPr>
            <a:r>
              <a:rPr lang="nl-NL" dirty="0" smtClean="0"/>
              <a:t>Bestuursfunctie niet zonder financieel risico voor privévermogen</a:t>
            </a:r>
          </a:p>
          <a:p>
            <a:pPr>
              <a:buFontTx/>
              <a:buChar char="•"/>
            </a:pPr>
            <a:r>
              <a:rPr lang="nl-NL" dirty="0" smtClean="0"/>
              <a:t>Vrijwilligers die voor hun vrijwilligerswerk met hun eigen auto deelnemen aan het verkeer </a:t>
            </a:r>
          </a:p>
          <a:p>
            <a:pPr>
              <a:buFontTx/>
              <a:buChar char="•"/>
            </a:pPr>
            <a:r>
              <a:rPr lang="nl-NL" dirty="0" smtClean="0"/>
              <a:t>Rechtsvervolging </a:t>
            </a:r>
          </a:p>
          <a:p>
            <a:endParaRPr lang="nl-NL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800080"/>
                </a:solidFill>
              </a:rPr>
              <a:t>VNG Vrijwilligersverzekering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Bestaat uit 2 delen:</a:t>
            </a:r>
          </a:p>
          <a:p>
            <a:r>
              <a:rPr lang="nl-NL" dirty="0" smtClean="0"/>
              <a:t>De VNG Vrijwilligers </a:t>
            </a:r>
            <a:r>
              <a:rPr lang="nl-NL" dirty="0" err="1" smtClean="0"/>
              <a:t>BasisPolis</a:t>
            </a:r>
            <a:endParaRPr lang="nl-NL" dirty="0" smtClean="0"/>
          </a:p>
          <a:p>
            <a:r>
              <a:rPr lang="nl-NL" dirty="0" smtClean="0"/>
              <a:t>De VNG Vrijwilligers </a:t>
            </a:r>
            <a:r>
              <a:rPr lang="nl-NL" dirty="0" err="1" smtClean="0"/>
              <a:t>PlusPolis</a:t>
            </a:r>
            <a:endParaRPr lang="nl-NL" dirty="0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800080"/>
                </a:solidFill>
              </a:rPr>
              <a:t>VNG Vrijwilligers </a:t>
            </a:r>
            <a:r>
              <a:rPr lang="nl-NL" dirty="0" err="1" smtClean="0">
                <a:solidFill>
                  <a:srgbClr val="800080"/>
                </a:solidFill>
              </a:rPr>
              <a:t>BasisPolis</a:t>
            </a:r>
            <a:endParaRPr lang="nl-NL" dirty="0">
              <a:solidFill>
                <a:srgbClr val="800080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Aansprakelijkheidsverzekering Vrijwilliger</a:t>
            </a:r>
          </a:p>
          <a:p>
            <a:r>
              <a:rPr lang="nl-NL" dirty="0" smtClean="0"/>
              <a:t>Ongevallenverzekering Vrijwilliger</a:t>
            </a:r>
          </a:p>
          <a:p>
            <a:r>
              <a:rPr lang="nl-NL" dirty="0" smtClean="0"/>
              <a:t>Persoonlijke eigendommen</a:t>
            </a:r>
          </a:p>
          <a:p>
            <a:r>
              <a:rPr lang="nl-NL" dirty="0" smtClean="0"/>
              <a:t>24 uur huishoudelijke hulp indien nodig</a:t>
            </a:r>
            <a:endParaRPr lang="nl-NL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800080"/>
                </a:solidFill>
              </a:rPr>
              <a:t/>
            </a:r>
            <a:br>
              <a:rPr lang="nl-NL" b="1" dirty="0" smtClean="0">
                <a:solidFill>
                  <a:srgbClr val="800080"/>
                </a:solidFill>
              </a:rPr>
            </a:br>
            <a:r>
              <a:rPr lang="nl-NL" dirty="0" smtClean="0">
                <a:solidFill>
                  <a:srgbClr val="800080"/>
                </a:solidFill>
              </a:rPr>
              <a:t>Aansprakelijkheidsverzekering voor vrijwilligers </a:t>
            </a:r>
            <a:br>
              <a:rPr lang="nl-NL" dirty="0" smtClean="0">
                <a:solidFill>
                  <a:srgbClr val="800080"/>
                </a:solidFill>
              </a:rPr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Vrijwilliger brengt schade toe aan derden</a:t>
            </a:r>
          </a:p>
          <a:p>
            <a:r>
              <a:rPr lang="nl-NL" dirty="0" smtClean="0"/>
              <a:t>“Schade aan derden” (zaak- en/of letselschade)</a:t>
            </a:r>
          </a:p>
          <a:p>
            <a:endParaRPr lang="nl-NL" dirty="0"/>
          </a:p>
        </p:txBody>
      </p:sp>
      <p:pic>
        <p:nvPicPr>
          <p:cNvPr id="4" name="Picture 4" descr="va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284539"/>
            <a:ext cx="1799803" cy="221199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scherv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3284539"/>
            <a:ext cx="3312889" cy="218476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PIJL-RECHTS 5"/>
          <p:cNvSpPr/>
          <p:nvPr/>
        </p:nvSpPr>
        <p:spPr>
          <a:xfrm>
            <a:off x="3059832" y="4221088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626</Words>
  <Application>Microsoft Office PowerPoint</Application>
  <PresentationFormat>Diavoorstelling (4:3)</PresentationFormat>
  <Paragraphs>103</Paragraphs>
  <Slides>24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Office-thema</vt:lpstr>
      <vt:lpstr>Dia 1</vt:lpstr>
      <vt:lpstr>Aanleiding</vt:lpstr>
      <vt:lpstr>Uw gemeente ondersteunt vrijwilligers  omdat:</vt:lpstr>
      <vt:lpstr>De totstandkoming</vt:lpstr>
      <vt:lpstr>Uitgangspunt VNG Vrijwilligerspolis</vt:lpstr>
      <vt:lpstr>Risico’s van vrijwilligerswerk (algemeen)</vt:lpstr>
      <vt:lpstr>VNG Vrijwilligersverzekering</vt:lpstr>
      <vt:lpstr>VNG Vrijwilligers BasisPolis</vt:lpstr>
      <vt:lpstr> Aansprakelijkheidsverzekering voor vrijwilligers  </vt:lpstr>
      <vt:lpstr>Ongevallenverzekering voor Vrijwilligers</vt:lpstr>
      <vt:lpstr>VNG Vrijwilligers PlusPolis</vt:lpstr>
      <vt:lpstr>Aansprakelijkheidsverzekering voor Rechtspersonen</vt:lpstr>
      <vt:lpstr> Bestuurdersaansprakelijkheid voor Vrijwilligers </vt:lpstr>
      <vt:lpstr> Verkeersaansprakelijkheidsverzekering voor Rechtspersonen </vt:lpstr>
      <vt:lpstr> Rechtsbijstandverzekering voor Vrijwilligers </vt:lpstr>
      <vt:lpstr>Waarom de VNG Vrijwilligersverzekering?</vt:lpstr>
      <vt:lpstr>Voor wie geldt de verzekering?</vt:lpstr>
      <vt:lpstr>Voor wie geldt de verzekering niet?</vt:lpstr>
      <vt:lpstr>Voor uitkeringsgerechtigden die een tegenprestatie leveren geldt de verzekering niet? Wat dan?</vt:lpstr>
      <vt:lpstr>De PraktijkErvaringplekPolis (Pep)</vt:lpstr>
      <vt:lpstr>De PraktijkErvaringplekPolis (Pep)</vt:lpstr>
      <vt:lpstr>Verbeteringen vrijwilligerspolis</vt:lpstr>
      <vt:lpstr>Schade en dan?</vt:lpstr>
      <vt:lpstr>Vragen?</vt:lpstr>
    </vt:vector>
  </TitlesOfParts>
  <Company>Vereniging van Nederlandse Gemeenten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voord_j</dc:creator>
  <cp:lastModifiedBy>ajschimmel</cp:lastModifiedBy>
  <cp:revision>59</cp:revision>
  <dcterms:created xsi:type="dcterms:W3CDTF">2013-01-31T09:49:35Z</dcterms:created>
  <dcterms:modified xsi:type="dcterms:W3CDTF">2015-06-05T06:35:03Z</dcterms:modified>
</cp:coreProperties>
</file>